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32"/>
  </p:notesMasterIdLst>
  <p:handoutMasterIdLst>
    <p:handoutMasterId r:id="rId33"/>
  </p:handoutMasterIdLst>
  <p:sldIdLst>
    <p:sldId id="264" r:id="rId5"/>
    <p:sldId id="512" r:id="rId6"/>
    <p:sldId id="514" r:id="rId7"/>
    <p:sldId id="503" r:id="rId8"/>
    <p:sldId id="517" r:id="rId9"/>
    <p:sldId id="506" r:id="rId10"/>
    <p:sldId id="356" r:id="rId11"/>
    <p:sldId id="463" r:id="rId12"/>
    <p:sldId id="465" r:id="rId13"/>
    <p:sldId id="518" r:id="rId14"/>
    <p:sldId id="513" r:id="rId15"/>
    <p:sldId id="510" r:id="rId16"/>
    <p:sldId id="515" r:id="rId17"/>
    <p:sldId id="493" r:id="rId18"/>
    <p:sldId id="520" r:id="rId19"/>
    <p:sldId id="310" r:id="rId20"/>
    <p:sldId id="311" r:id="rId21"/>
    <p:sldId id="314" r:id="rId22"/>
    <p:sldId id="316" r:id="rId23"/>
    <p:sldId id="467" r:id="rId24"/>
    <p:sldId id="499" r:id="rId25"/>
    <p:sldId id="523" r:id="rId26"/>
    <p:sldId id="341" r:id="rId27"/>
    <p:sldId id="313" r:id="rId28"/>
    <p:sldId id="519" r:id="rId29"/>
    <p:sldId id="524" r:id="rId30"/>
    <p:sldId id="276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8" autoAdjust="0"/>
    <p:restoredTop sz="89889" autoAdjust="0"/>
  </p:normalViewPr>
  <p:slideViewPr>
    <p:cSldViewPr snapToGrid="0">
      <p:cViewPr varScale="1">
        <p:scale>
          <a:sx n="148" d="100"/>
          <a:sy n="148" d="100"/>
        </p:scale>
        <p:origin x="588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7BC57-2BD9-4A08-8D15-FC2526CAAD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F76086-B3F1-44F7-858A-534FCEC56BAC}">
      <dgm:prSet phldrT="[Text]"/>
      <dgm:spPr/>
      <dgm:t>
        <a:bodyPr/>
        <a:lstStyle/>
        <a:p>
          <a:r>
            <a:rPr lang="en-US" dirty="0"/>
            <a:t>SWCDs</a:t>
          </a:r>
        </a:p>
      </dgm:t>
    </dgm:pt>
    <dgm:pt modelId="{0B12E24E-86C6-4B17-873F-8116CD3AF561}" type="parTrans" cxnId="{935BE7C4-BF26-4367-BC7A-F24C1D7FE132}">
      <dgm:prSet/>
      <dgm:spPr/>
      <dgm:t>
        <a:bodyPr/>
        <a:lstStyle/>
        <a:p>
          <a:endParaRPr lang="en-US"/>
        </a:p>
      </dgm:t>
    </dgm:pt>
    <dgm:pt modelId="{07C28B01-777E-49A6-AFC0-DCA28A859B87}" type="sibTrans" cxnId="{935BE7C4-BF26-4367-BC7A-F24C1D7FE132}">
      <dgm:prSet/>
      <dgm:spPr/>
      <dgm:t>
        <a:bodyPr/>
        <a:lstStyle/>
        <a:p>
          <a:endParaRPr lang="en-US"/>
        </a:p>
      </dgm:t>
    </dgm:pt>
    <dgm:pt modelId="{77CDEAF5-7233-4EE6-8F6B-E85CF34E3854}">
      <dgm:prSet phldrT="[Text]"/>
      <dgm:spPr/>
      <dgm:t>
        <a:bodyPr/>
        <a:lstStyle/>
        <a:p>
          <a:r>
            <a:rPr lang="en-US" dirty="0"/>
            <a:t>Landowners</a:t>
          </a:r>
        </a:p>
      </dgm:t>
    </dgm:pt>
    <dgm:pt modelId="{D6767D4C-D962-404B-9C04-4E01B0344E6E}" type="parTrans" cxnId="{6A9631BB-3674-4D67-A007-15E3585E9E11}">
      <dgm:prSet/>
      <dgm:spPr/>
      <dgm:t>
        <a:bodyPr/>
        <a:lstStyle/>
        <a:p>
          <a:endParaRPr lang="en-US"/>
        </a:p>
      </dgm:t>
    </dgm:pt>
    <dgm:pt modelId="{B3490DB0-A1AA-4932-83DE-5A38197ABB7D}" type="sibTrans" cxnId="{6A9631BB-3674-4D67-A007-15E3585E9E11}">
      <dgm:prSet/>
      <dgm:spPr/>
      <dgm:t>
        <a:bodyPr/>
        <a:lstStyle/>
        <a:p>
          <a:endParaRPr lang="en-US"/>
        </a:p>
      </dgm:t>
    </dgm:pt>
    <dgm:pt modelId="{732927E8-A360-43C4-BDC8-8DF78BB9372C}">
      <dgm:prSet phldrT="[Text]"/>
      <dgm:spPr/>
      <dgm:t>
        <a:bodyPr/>
        <a:lstStyle/>
        <a:p>
          <a:r>
            <a:rPr lang="en-US" dirty="0"/>
            <a:t>State &amp; federal funding</a:t>
          </a:r>
        </a:p>
      </dgm:t>
    </dgm:pt>
    <dgm:pt modelId="{415C6207-6994-4AA7-894B-E7E2F6798ACB}" type="parTrans" cxnId="{7380E998-8D61-4311-ACF8-86D8DF027EA3}">
      <dgm:prSet/>
      <dgm:spPr/>
      <dgm:t>
        <a:bodyPr/>
        <a:lstStyle/>
        <a:p>
          <a:endParaRPr lang="en-US"/>
        </a:p>
      </dgm:t>
    </dgm:pt>
    <dgm:pt modelId="{24E917A6-57CE-4DB9-A543-B604A03F73BC}" type="sibTrans" cxnId="{7380E998-8D61-4311-ACF8-86D8DF027EA3}">
      <dgm:prSet/>
      <dgm:spPr/>
      <dgm:t>
        <a:bodyPr/>
        <a:lstStyle/>
        <a:p>
          <a:endParaRPr lang="en-US"/>
        </a:p>
      </dgm:t>
    </dgm:pt>
    <dgm:pt modelId="{D2DC0680-98E7-4C40-A7DF-83FD899E1749}">
      <dgm:prSet phldrT="[Text]"/>
      <dgm:spPr/>
      <dgm:t>
        <a:bodyPr/>
        <a:lstStyle/>
        <a:p>
          <a:r>
            <a:rPr lang="en-US" dirty="0"/>
            <a:t>BWSR</a:t>
          </a:r>
        </a:p>
      </dgm:t>
    </dgm:pt>
    <dgm:pt modelId="{A6FEB01B-6FC7-4F89-8A00-9E4258195DD6}" type="parTrans" cxnId="{3553AD49-BF4E-4043-ADCB-2C64819B2E34}">
      <dgm:prSet/>
      <dgm:spPr/>
      <dgm:t>
        <a:bodyPr/>
        <a:lstStyle/>
        <a:p>
          <a:endParaRPr lang="en-US"/>
        </a:p>
      </dgm:t>
    </dgm:pt>
    <dgm:pt modelId="{B39513DD-F42E-4A40-96EB-922B9A275C87}" type="sibTrans" cxnId="{3553AD49-BF4E-4043-ADCB-2C64819B2E34}">
      <dgm:prSet/>
      <dgm:spPr/>
      <dgm:t>
        <a:bodyPr/>
        <a:lstStyle/>
        <a:p>
          <a:endParaRPr lang="en-US"/>
        </a:p>
      </dgm:t>
    </dgm:pt>
    <dgm:pt modelId="{177CDF94-73CB-4BC2-B130-C5CBDCB58840}">
      <dgm:prSet phldrT="[Text]"/>
      <dgm:spPr/>
      <dgm:t>
        <a:bodyPr/>
        <a:lstStyle/>
        <a:p>
          <a:r>
            <a:rPr lang="en-US" dirty="0"/>
            <a:t>Joint Powers Orgs</a:t>
          </a:r>
        </a:p>
      </dgm:t>
    </dgm:pt>
    <dgm:pt modelId="{47F0CC7B-22D0-45D5-A98C-6E276F1D6C0A}" type="parTrans" cxnId="{E9FEAA04-3C26-4A6A-8D39-05C58E358DE6}">
      <dgm:prSet/>
      <dgm:spPr/>
      <dgm:t>
        <a:bodyPr/>
        <a:lstStyle/>
        <a:p>
          <a:endParaRPr lang="en-US"/>
        </a:p>
      </dgm:t>
    </dgm:pt>
    <dgm:pt modelId="{541AE317-B773-4CBD-82C9-370C21A648D6}" type="sibTrans" cxnId="{E9FEAA04-3C26-4A6A-8D39-05C58E358DE6}">
      <dgm:prSet/>
      <dgm:spPr/>
      <dgm:t>
        <a:bodyPr/>
        <a:lstStyle/>
        <a:p>
          <a:endParaRPr lang="en-US"/>
        </a:p>
      </dgm:t>
    </dgm:pt>
    <dgm:pt modelId="{2B73D070-6BD6-45DE-BD13-85ED7481147B}" type="pres">
      <dgm:prSet presAssocID="{6A37BC57-2BD9-4A08-8D15-FC2526CAADAC}" presName="cycle" presStyleCnt="0">
        <dgm:presLayoutVars>
          <dgm:dir/>
          <dgm:resizeHandles val="exact"/>
        </dgm:presLayoutVars>
      </dgm:prSet>
      <dgm:spPr/>
    </dgm:pt>
    <dgm:pt modelId="{8E56700E-9A91-42AA-A445-8EB8D91879FC}" type="pres">
      <dgm:prSet presAssocID="{32F76086-B3F1-44F7-858A-534FCEC56BAC}" presName="node" presStyleLbl="node1" presStyleIdx="0" presStyleCnt="5">
        <dgm:presLayoutVars>
          <dgm:bulletEnabled val="1"/>
        </dgm:presLayoutVars>
      </dgm:prSet>
      <dgm:spPr/>
    </dgm:pt>
    <dgm:pt modelId="{E78B5870-454F-437F-B715-B71EBCA47F7F}" type="pres">
      <dgm:prSet presAssocID="{07C28B01-777E-49A6-AFC0-DCA28A859B87}" presName="sibTrans" presStyleLbl="sibTrans2D1" presStyleIdx="0" presStyleCnt="5"/>
      <dgm:spPr/>
    </dgm:pt>
    <dgm:pt modelId="{6CCF7389-5D9A-4A47-97D8-CDB5F8AAE8CE}" type="pres">
      <dgm:prSet presAssocID="{07C28B01-777E-49A6-AFC0-DCA28A859B87}" presName="connectorText" presStyleLbl="sibTrans2D1" presStyleIdx="0" presStyleCnt="5"/>
      <dgm:spPr/>
    </dgm:pt>
    <dgm:pt modelId="{240195D6-C45F-4F1A-AA1C-A5BE0001F794}" type="pres">
      <dgm:prSet presAssocID="{77CDEAF5-7233-4EE6-8F6B-E85CF34E3854}" presName="node" presStyleLbl="node1" presStyleIdx="1" presStyleCnt="5">
        <dgm:presLayoutVars>
          <dgm:bulletEnabled val="1"/>
        </dgm:presLayoutVars>
      </dgm:prSet>
      <dgm:spPr/>
    </dgm:pt>
    <dgm:pt modelId="{EFE277E4-34AB-4A48-AEC1-8E685BCEB06C}" type="pres">
      <dgm:prSet presAssocID="{B3490DB0-A1AA-4932-83DE-5A38197ABB7D}" presName="sibTrans" presStyleLbl="sibTrans2D1" presStyleIdx="1" presStyleCnt="5"/>
      <dgm:spPr/>
    </dgm:pt>
    <dgm:pt modelId="{3EE16D59-1AFB-4A56-A133-D933FCD5FA14}" type="pres">
      <dgm:prSet presAssocID="{B3490DB0-A1AA-4932-83DE-5A38197ABB7D}" presName="connectorText" presStyleLbl="sibTrans2D1" presStyleIdx="1" presStyleCnt="5"/>
      <dgm:spPr/>
    </dgm:pt>
    <dgm:pt modelId="{98CA1F3F-CA3D-4125-8C6F-068337206CBD}" type="pres">
      <dgm:prSet presAssocID="{732927E8-A360-43C4-BDC8-8DF78BB9372C}" presName="node" presStyleLbl="node1" presStyleIdx="2" presStyleCnt="5" custRadScaleRad="100145" custRadScaleInc="-316">
        <dgm:presLayoutVars>
          <dgm:bulletEnabled val="1"/>
        </dgm:presLayoutVars>
      </dgm:prSet>
      <dgm:spPr/>
    </dgm:pt>
    <dgm:pt modelId="{2BE59B83-C82F-4A8B-B815-09CFDD4BF41F}" type="pres">
      <dgm:prSet presAssocID="{24E917A6-57CE-4DB9-A543-B604A03F73BC}" presName="sibTrans" presStyleLbl="sibTrans2D1" presStyleIdx="2" presStyleCnt="5"/>
      <dgm:spPr/>
    </dgm:pt>
    <dgm:pt modelId="{C99250B2-9A03-4FA7-A499-E4E17B7EEC0C}" type="pres">
      <dgm:prSet presAssocID="{24E917A6-57CE-4DB9-A543-B604A03F73BC}" presName="connectorText" presStyleLbl="sibTrans2D1" presStyleIdx="2" presStyleCnt="5"/>
      <dgm:spPr/>
    </dgm:pt>
    <dgm:pt modelId="{A3488B9C-7EBC-4CD9-B958-ED8D15127A14}" type="pres">
      <dgm:prSet presAssocID="{D2DC0680-98E7-4C40-A7DF-83FD899E1749}" presName="node" presStyleLbl="node1" presStyleIdx="3" presStyleCnt="5">
        <dgm:presLayoutVars>
          <dgm:bulletEnabled val="1"/>
        </dgm:presLayoutVars>
      </dgm:prSet>
      <dgm:spPr/>
    </dgm:pt>
    <dgm:pt modelId="{6AA2F3A0-96EF-4B85-96F8-53C3F9098379}" type="pres">
      <dgm:prSet presAssocID="{B39513DD-F42E-4A40-96EB-922B9A275C87}" presName="sibTrans" presStyleLbl="sibTrans2D1" presStyleIdx="3" presStyleCnt="5"/>
      <dgm:spPr/>
    </dgm:pt>
    <dgm:pt modelId="{D487180E-C8A9-4317-B987-13A88BB7C0B1}" type="pres">
      <dgm:prSet presAssocID="{B39513DD-F42E-4A40-96EB-922B9A275C87}" presName="connectorText" presStyleLbl="sibTrans2D1" presStyleIdx="3" presStyleCnt="5"/>
      <dgm:spPr/>
    </dgm:pt>
    <dgm:pt modelId="{578C3A0E-50AC-436A-8EEF-D5C973319FC5}" type="pres">
      <dgm:prSet presAssocID="{177CDF94-73CB-4BC2-B130-C5CBDCB58840}" presName="node" presStyleLbl="node1" presStyleIdx="4" presStyleCnt="5">
        <dgm:presLayoutVars>
          <dgm:bulletEnabled val="1"/>
        </dgm:presLayoutVars>
      </dgm:prSet>
      <dgm:spPr/>
    </dgm:pt>
    <dgm:pt modelId="{413B8FF0-1AD2-4BFE-9657-42CD5C77916B}" type="pres">
      <dgm:prSet presAssocID="{541AE317-B773-4CBD-82C9-370C21A648D6}" presName="sibTrans" presStyleLbl="sibTrans2D1" presStyleIdx="4" presStyleCnt="5"/>
      <dgm:spPr/>
    </dgm:pt>
    <dgm:pt modelId="{EB6582CA-3A02-4C9D-A7D7-42FC88D97518}" type="pres">
      <dgm:prSet presAssocID="{541AE317-B773-4CBD-82C9-370C21A648D6}" presName="connectorText" presStyleLbl="sibTrans2D1" presStyleIdx="4" presStyleCnt="5"/>
      <dgm:spPr/>
    </dgm:pt>
  </dgm:ptLst>
  <dgm:cxnLst>
    <dgm:cxn modelId="{E9FEAA04-3C26-4A6A-8D39-05C58E358DE6}" srcId="{6A37BC57-2BD9-4A08-8D15-FC2526CAADAC}" destId="{177CDF94-73CB-4BC2-B130-C5CBDCB58840}" srcOrd="4" destOrd="0" parTransId="{47F0CC7B-22D0-45D5-A98C-6E276F1D6C0A}" sibTransId="{541AE317-B773-4CBD-82C9-370C21A648D6}"/>
    <dgm:cxn modelId="{B7976B14-9173-4234-A6D1-8637D33A2B1F}" type="presOf" srcId="{6A37BC57-2BD9-4A08-8D15-FC2526CAADAC}" destId="{2B73D070-6BD6-45DE-BD13-85ED7481147B}" srcOrd="0" destOrd="0" presId="urn:microsoft.com/office/officeart/2005/8/layout/cycle2"/>
    <dgm:cxn modelId="{5F37EA16-CC02-46AB-895D-BD0E090DF489}" type="presOf" srcId="{77CDEAF5-7233-4EE6-8F6B-E85CF34E3854}" destId="{240195D6-C45F-4F1A-AA1C-A5BE0001F794}" srcOrd="0" destOrd="0" presId="urn:microsoft.com/office/officeart/2005/8/layout/cycle2"/>
    <dgm:cxn modelId="{8A4D621A-CC0F-46D7-A3D7-B95223455CE6}" type="presOf" srcId="{B3490DB0-A1AA-4932-83DE-5A38197ABB7D}" destId="{EFE277E4-34AB-4A48-AEC1-8E685BCEB06C}" srcOrd="0" destOrd="0" presId="urn:microsoft.com/office/officeart/2005/8/layout/cycle2"/>
    <dgm:cxn modelId="{EDD46B23-A6EC-4433-916A-BA59A45331AB}" type="presOf" srcId="{B39513DD-F42E-4A40-96EB-922B9A275C87}" destId="{6AA2F3A0-96EF-4B85-96F8-53C3F9098379}" srcOrd="0" destOrd="0" presId="urn:microsoft.com/office/officeart/2005/8/layout/cycle2"/>
    <dgm:cxn modelId="{3553AD49-BF4E-4043-ADCB-2C64819B2E34}" srcId="{6A37BC57-2BD9-4A08-8D15-FC2526CAADAC}" destId="{D2DC0680-98E7-4C40-A7DF-83FD899E1749}" srcOrd="3" destOrd="0" parTransId="{A6FEB01B-6FC7-4F89-8A00-9E4258195DD6}" sibTransId="{B39513DD-F42E-4A40-96EB-922B9A275C87}"/>
    <dgm:cxn modelId="{DDB77A6C-694F-4BBC-AF5F-AADBF0D7C593}" type="presOf" srcId="{D2DC0680-98E7-4C40-A7DF-83FD899E1749}" destId="{A3488B9C-7EBC-4CD9-B958-ED8D15127A14}" srcOrd="0" destOrd="0" presId="urn:microsoft.com/office/officeart/2005/8/layout/cycle2"/>
    <dgm:cxn modelId="{C7EBC373-A919-44A0-983A-EBD8A9C44922}" type="presOf" srcId="{732927E8-A360-43C4-BDC8-8DF78BB9372C}" destId="{98CA1F3F-CA3D-4125-8C6F-068337206CBD}" srcOrd="0" destOrd="0" presId="urn:microsoft.com/office/officeart/2005/8/layout/cycle2"/>
    <dgm:cxn modelId="{13D47B78-EA4C-4622-AED9-AF6098A7ADAE}" type="presOf" srcId="{B3490DB0-A1AA-4932-83DE-5A38197ABB7D}" destId="{3EE16D59-1AFB-4A56-A133-D933FCD5FA14}" srcOrd="1" destOrd="0" presId="urn:microsoft.com/office/officeart/2005/8/layout/cycle2"/>
    <dgm:cxn modelId="{1BDEA97E-5112-4E0F-8CB8-562BCEF72AF2}" type="presOf" srcId="{541AE317-B773-4CBD-82C9-370C21A648D6}" destId="{413B8FF0-1AD2-4BFE-9657-42CD5C77916B}" srcOrd="0" destOrd="0" presId="urn:microsoft.com/office/officeart/2005/8/layout/cycle2"/>
    <dgm:cxn modelId="{76E13481-B28B-4945-A27A-B86EA6F1B2CC}" type="presOf" srcId="{32F76086-B3F1-44F7-858A-534FCEC56BAC}" destId="{8E56700E-9A91-42AA-A445-8EB8D91879FC}" srcOrd="0" destOrd="0" presId="urn:microsoft.com/office/officeart/2005/8/layout/cycle2"/>
    <dgm:cxn modelId="{20A2A396-0D5F-4A46-946F-BCF8737C2940}" type="presOf" srcId="{B39513DD-F42E-4A40-96EB-922B9A275C87}" destId="{D487180E-C8A9-4317-B987-13A88BB7C0B1}" srcOrd="1" destOrd="0" presId="urn:microsoft.com/office/officeart/2005/8/layout/cycle2"/>
    <dgm:cxn modelId="{7380E998-8D61-4311-ACF8-86D8DF027EA3}" srcId="{6A37BC57-2BD9-4A08-8D15-FC2526CAADAC}" destId="{732927E8-A360-43C4-BDC8-8DF78BB9372C}" srcOrd="2" destOrd="0" parTransId="{415C6207-6994-4AA7-894B-E7E2F6798ACB}" sibTransId="{24E917A6-57CE-4DB9-A543-B604A03F73BC}"/>
    <dgm:cxn modelId="{2FD8E4A3-75A6-42BC-804F-193516A1DB81}" type="presOf" srcId="{177CDF94-73CB-4BC2-B130-C5CBDCB58840}" destId="{578C3A0E-50AC-436A-8EEF-D5C973319FC5}" srcOrd="0" destOrd="0" presId="urn:microsoft.com/office/officeart/2005/8/layout/cycle2"/>
    <dgm:cxn modelId="{B84695A6-4992-47C7-BD92-273DE307913A}" type="presOf" srcId="{24E917A6-57CE-4DB9-A543-B604A03F73BC}" destId="{C99250B2-9A03-4FA7-A499-E4E17B7EEC0C}" srcOrd="1" destOrd="0" presId="urn:microsoft.com/office/officeart/2005/8/layout/cycle2"/>
    <dgm:cxn modelId="{90F803AE-134E-4171-B18F-517063E209CB}" type="presOf" srcId="{07C28B01-777E-49A6-AFC0-DCA28A859B87}" destId="{E78B5870-454F-437F-B715-B71EBCA47F7F}" srcOrd="0" destOrd="0" presId="urn:microsoft.com/office/officeart/2005/8/layout/cycle2"/>
    <dgm:cxn modelId="{E39708B5-E58A-4D7F-8E28-15C01407AC4F}" type="presOf" srcId="{24E917A6-57CE-4DB9-A543-B604A03F73BC}" destId="{2BE59B83-C82F-4A8B-B815-09CFDD4BF41F}" srcOrd="0" destOrd="0" presId="urn:microsoft.com/office/officeart/2005/8/layout/cycle2"/>
    <dgm:cxn modelId="{6A9631BB-3674-4D67-A007-15E3585E9E11}" srcId="{6A37BC57-2BD9-4A08-8D15-FC2526CAADAC}" destId="{77CDEAF5-7233-4EE6-8F6B-E85CF34E3854}" srcOrd="1" destOrd="0" parTransId="{D6767D4C-D962-404B-9C04-4E01B0344E6E}" sibTransId="{B3490DB0-A1AA-4932-83DE-5A38197ABB7D}"/>
    <dgm:cxn modelId="{935BE7C4-BF26-4367-BC7A-F24C1D7FE132}" srcId="{6A37BC57-2BD9-4A08-8D15-FC2526CAADAC}" destId="{32F76086-B3F1-44F7-858A-534FCEC56BAC}" srcOrd="0" destOrd="0" parTransId="{0B12E24E-86C6-4B17-873F-8116CD3AF561}" sibTransId="{07C28B01-777E-49A6-AFC0-DCA28A859B87}"/>
    <dgm:cxn modelId="{CE4292EB-5CF8-4270-A324-42665E9312FE}" type="presOf" srcId="{07C28B01-777E-49A6-AFC0-DCA28A859B87}" destId="{6CCF7389-5D9A-4A47-97D8-CDB5F8AAE8CE}" srcOrd="1" destOrd="0" presId="urn:microsoft.com/office/officeart/2005/8/layout/cycle2"/>
    <dgm:cxn modelId="{D24593F8-3D34-4F6B-B8E8-20710D48B11A}" type="presOf" srcId="{541AE317-B773-4CBD-82C9-370C21A648D6}" destId="{EB6582CA-3A02-4C9D-A7D7-42FC88D97518}" srcOrd="1" destOrd="0" presId="urn:microsoft.com/office/officeart/2005/8/layout/cycle2"/>
    <dgm:cxn modelId="{ACBD82CE-D122-4BD0-8E03-92BF89872CA3}" type="presParOf" srcId="{2B73D070-6BD6-45DE-BD13-85ED7481147B}" destId="{8E56700E-9A91-42AA-A445-8EB8D91879FC}" srcOrd="0" destOrd="0" presId="urn:microsoft.com/office/officeart/2005/8/layout/cycle2"/>
    <dgm:cxn modelId="{56F385BF-DE50-4EA1-A21D-80688C53664A}" type="presParOf" srcId="{2B73D070-6BD6-45DE-BD13-85ED7481147B}" destId="{E78B5870-454F-437F-B715-B71EBCA47F7F}" srcOrd="1" destOrd="0" presId="urn:microsoft.com/office/officeart/2005/8/layout/cycle2"/>
    <dgm:cxn modelId="{FAA474CE-E2F4-440E-BE09-B8F3DBBD5DD9}" type="presParOf" srcId="{E78B5870-454F-437F-B715-B71EBCA47F7F}" destId="{6CCF7389-5D9A-4A47-97D8-CDB5F8AAE8CE}" srcOrd="0" destOrd="0" presId="urn:microsoft.com/office/officeart/2005/8/layout/cycle2"/>
    <dgm:cxn modelId="{AFB1FC9F-1384-4D2C-ABAC-7ABC4F480360}" type="presParOf" srcId="{2B73D070-6BD6-45DE-BD13-85ED7481147B}" destId="{240195D6-C45F-4F1A-AA1C-A5BE0001F794}" srcOrd="2" destOrd="0" presId="urn:microsoft.com/office/officeart/2005/8/layout/cycle2"/>
    <dgm:cxn modelId="{3C8C0B20-1AD0-430E-BA33-CE270359CB59}" type="presParOf" srcId="{2B73D070-6BD6-45DE-BD13-85ED7481147B}" destId="{EFE277E4-34AB-4A48-AEC1-8E685BCEB06C}" srcOrd="3" destOrd="0" presId="urn:microsoft.com/office/officeart/2005/8/layout/cycle2"/>
    <dgm:cxn modelId="{0F7D1821-AB33-4C8E-A268-72AEB636854B}" type="presParOf" srcId="{EFE277E4-34AB-4A48-AEC1-8E685BCEB06C}" destId="{3EE16D59-1AFB-4A56-A133-D933FCD5FA14}" srcOrd="0" destOrd="0" presId="urn:microsoft.com/office/officeart/2005/8/layout/cycle2"/>
    <dgm:cxn modelId="{789896E5-E4EA-4F70-A0E2-246C268C5EFA}" type="presParOf" srcId="{2B73D070-6BD6-45DE-BD13-85ED7481147B}" destId="{98CA1F3F-CA3D-4125-8C6F-068337206CBD}" srcOrd="4" destOrd="0" presId="urn:microsoft.com/office/officeart/2005/8/layout/cycle2"/>
    <dgm:cxn modelId="{59C22F17-443E-44D2-AD4C-10639B292FDA}" type="presParOf" srcId="{2B73D070-6BD6-45DE-BD13-85ED7481147B}" destId="{2BE59B83-C82F-4A8B-B815-09CFDD4BF41F}" srcOrd="5" destOrd="0" presId="urn:microsoft.com/office/officeart/2005/8/layout/cycle2"/>
    <dgm:cxn modelId="{333FF868-A99B-4D9F-A7B6-C5E5232BADBB}" type="presParOf" srcId="{2BE59B83-C82F-4A8B-B815-09CFDD4BF41F}" destId="{C99250B2-9A03-4FA7-A499-E4E17B7EEC0C}" srcOrd="0" destOrd="0" presId="urn:microsoft.com/office/officeart/2005/8/layout/cycle2"/>
    <dgm:cxn modelId="{BB0FFDEB-90F6-4F5A-8472-8DF4C4BCA2E7}" type="presParOf" srcId="{2B73D070-6BD6-45DE-BD13-85ED7481147B}" destId="{A3488B9C-7EBC-4CD9-B958-ED8D15127A14}" srcOrd="6" destOrd="0" presId="urn:microsoft.com/office/officeart/2005/8/layout/cycle2"/>
    <dgm:cxn modelId="{12DDC3FB-AEDA-44D0-B9DC-60FA36F66498}" type="presParOf" srcId="{2B73D070-6BD6-45DE-BD13-85ED7481147B}" destId="{6AA2F3A0-96EF-4B85-96F8-53C3F9098379}" srcOrd="7" destOrd="0" presId="urn:microsoft.com/office/officeart/2005/8/layout/cycle2"/>
    <dgm:cxn modelId="{A30665BE-DE38-40ED-80F7-A1760135A5DC}" type="presParOf" srcId="{6AA2F3A0-96EF-4B85-96F8-53C3F9098379}" destId="{D487180E-C8A9-4317-B987-13A88BB7C0B1}" srcOrd="0" destOrd="0" presId="urn:microsoft.com/office/officeart/2005/8/layout/cycle2"/>
    <dgm:cxn modelId="{440034A4-6D7D-4D7E-820D-D81D331A15BD}" type="presParOf" srcId="{2B73D070-6BD6-45DE-BD13-85ED7481147B}" destId="{578C3A0E-50AC-436A-8EEF-D5C973319FC5}" srcOrd="8" destOrd="0" presId="urn:microsoft.com/office/officeart/2005/8/layout/cycle2"/>
    <dgm:cxn modelId="{F4133778-A995-4C21-8EE6-7DF709CD7470}" type="presParOf" srcId="{2B73D070-6BD6-45DE-BD13-85ED7481147B}" destId="{413B8FF0-1AD2-4BFE-9657-42CD5C77916B}" srcOrd="9" destOrd="0" presId="urn:microsoft.com/office/officeart/2005/8/layout/cycle2"/>
    <dgm:cxn modelId="{FCE1AF45-6488-4CB6-800B-77B17C77F872}" type="presParOf" srcId="{413B8FF0-1AD2-4BFE-9657-42CD5C77916B}" destId="{EB6582CA-3A02-4C9D-A7D7-42FC88D9751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6700E-9A91-42AA-A445-8EB8D91879FC}">
      <dsp:nvSpPr>
        <dsp:cNvPr id="0" name=""/>
        <dsp:cNvSpPr/>
      </dsp:nvSpPr>
      <dsp:spPr>
        <a:xfrm>
          <a:off x="3176377" y="1407"/>
          <a:ext cx="1477785" cy="1477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SWCDs</a:t>
          </a:r>
        </a:p>
      </dsp:txBody>
      <dsp:txXfrm>
        <a:off x="3392794" y="217824"/>
        <a:ext cx="1044951" cy="1044951"/>
      </dsp:txXfrm>
    </dsp:sp>
    <dsp:sp modelId="{E78B5870-454F-437F-B715-B71EBCA47F7F}">
      <dsp:nvSpPr>
        <dsp:cNvPr id="0" name=""/>
        <dsp:cNvSpPr/>
      </dsp:nvSpPr>
      <dsp:spPr>
        <a:xfrm rot="2160000">
          <a:off x="4607292" y="1136166"/>
          <a:ext cx="392156" cy="498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618526" y="1201340"/>
        <a:ext cx="274509" cy="299252"/>
      </dsp:txXfrm>
    </dsp:sp>
    <dsp:sp modelId="{240195D6-C45F-4F1A-AA1C-A5BE0001F794}">
      <dsp:nvSpPr>
        <dsp:cNvPr id="0" name=""/>
        <dsp:cNvSpPr/>
      </dsp:nvSpPr>
      <dsp:spPr>
        <a:xfrm>
          <a:off x="4970536" y="1304940"/>
          <a:ext cx="1477785" cy="1477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Landowners</a:t>
          </a:r>
        </a:p>
      </dsp:txBody>
      <dsp:txXfrm>
        <a:off x="5186953" y="1521357"/>
        <a:ext cx="1044951" cy="1044951"/>
      </dsp:txXfrm>
    </dsp:sp>
    <dsp:sp modelId="{EFE277E4-34AB-4A48-AEC1-8E685BCEB06C}">
      <dsp:nvSpPr>
        <dsp:cNvPr id="0" name=""/>
        <dsp:cNvSpPr/>
      </dsp:nvSpPr>
      <dsp:spPr>
        <a:xfrm rot="6473152">
          <a:off x="5176797" y="2838497"/>
          <a:ext cx="391401" cy="498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5253538" y="2882374"/>
        <a:ext cx="273981" cy="299252"/>
      </dsp:txXfrm>
    </dsp:sp>
    <dsp:sp modelId="{98CA1F3F-CA3D-4125-8C6F-068337206CBD}">
      <dsp:nvSpPr>
        <dsp:cNvPr id="0" name=""/>
        <dsp:cNvSpPr/>
      </dsp:nvSpPr>
      <dsp:spPr>
        <a:xfrm>
          <a:off x="4289869" y="3414106"/>
          <a:ext cx="1477785" cy="1477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State &amp; federal funding</a:t>
          </a:r>
        </a:p>
      </dsp:txBody>
      <dsp:txXfrm>
        <a:off x="4506286" y="3630523"/>
        <a:ext cx="1044951" cy="1044951"/>
      </dsp:txXfrm>
    </dsp:sp>
    <dsp:sp modelId="{2BE59B83-C82F-4A8B-B815-09CFDD4BF41F}">
      <dsp:nvSpPr>
        <dsp:cNvPr id="0" name=""/>
        <dsp:cNvSpPr/>
      </dsp:nvSpPr>
      <dsp:spPr>
        <a:xfrm rot="10800008">
          <a:off x="3731451" y="3903619"/>
          <a:ext cx="394615" cy="498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849835" y="4003369"/>
        <a:ext cx="276231" cy="299252"/>
      </dsp:txXfrm>
    </dsp:sp>
    <dsp:sp modelId="{A3488B9C-7EBC-4CD9-B958-ED8D15127A14}">
      <dsp:nvSpPr>
        <dsp:cNvPr id="0" name=""/>
        <dsp:cNvSpPr/>
      </dsp:nvSpPr>
      <dsp:spPr>
        <a:xfrm>
          <a:off x="2067526" y="3414101"/>
          <a:ext cx="1477785" cy="1477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BWSR</a:t>
          </a:r>
        </a:p>
      </dsp:txBody>
      <dsp:txXfrm>
        <a:off x="2283943" y="3630518"/>
        <a:ext cx="1044951" cy="1044951"/>
      </dsp:txXfrm>
    </dsp:sp>
    <dsp:sp modelId="{6AA2F3A0-96EF-4B85-96F8-53C3F9098379}">
      <dsp:nvSpPr>
        <dsp:cNvPr id="0" name=""/>
        <dsp:cNvSpPr/>
      </dsp:nvSpPr>
      <dsp:spPr>
        <a:xfrm rot="15120000">
          <a:off x="2271116" y="2859592"/>
          <a:ext cx="392156" cy="498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348117" y="3015286"/>
        <a:ext cx="274509" cy="299252"/>
      </dsp:txXfrm>
    </dsp:sp>
    <dsp:sp modelId="{578C3A0E-50AC-436A-8EEF-D5C973319FC5}">
      <dsp:nvSpPr>
        <dsp:cNvPr id="0" name=""/>
        <dsp:cNvSpPr/>
      </dsp:nvSpPr>
      <dsp:spPr>
        <a:xfrm>
          <a:off x="1382218" y="1304940"/>
          <a:ext cx="1477785" cy="1477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Joint Powers Orgs</a:t>
          </a:r>
        </a:p>
      </dsp:txBody>
      <dsp:txXfrm>
        <a:off x="1598635" y="1521357"/>
        <a:ext cx="1044951" cy="1044951"/>
      </dsp:txXfrm>
    </dsp:sp>
    <dsp:sp modelId="{413B8FF0-1AD2-4BFE-9657-42CD5C77916B}">
      <dsp:nvSpPr>
        <dsp:cNvPr id="0" name=""/>
        <dsp:cNvSpPr/>
      </dsp:nvSpPr>
      <dsp:spPr>
        <a:xfrm rot="19440000">
          <a:off x="2813133" y="1149214"/>
          <a:ext cx="392156" cy="498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824367" y="1283540"/>
        <a:ext cx="274509" cy="29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10/26/2021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NOTE: This total reflects the latest totals following board action on 10/27/21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22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NOTE: This total reflects the latest totals following board action on 10/27/21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J</a:t>
            </a:r>
            <a:r>
              <a:rPr lang="en-US" sz="5400" dirty="0"/>
              <a:t> </a:t>
            </a:r>
            <a:r>
              <a:rPr lang="en-US" dirty="0"/>
              <a:t>– Welcome Troy to Minnesota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39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J</a:t>
            </a:r>
            <a:r>
              <a:rPr lang="en-US" sz="5400" dirty="0"/>
              <a:t> </a:t>
            </a:r>
            <a:r>
              <a:rPr lang="en-US" dirty="0"/>
              <a:t>– Welcome Troy to Minnesota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36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Emphasize that PTM is the reason the funding for 1W1P and WBF are supported – we can show what we are planning and what we are accomplishing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507A6-E35F-42F4-AC0C-7AC155322EC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38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Emphasize that PTM is the reason the funding for 1W1P and WBF are supported – we can show what we are planning and what we are accomplishing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507A6-E35F-42F4-AC0C-7AC155322EC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4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JOHN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7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JOHN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Story pdf for reference: https://bwsr.state.mn.us/sites/default/files/2019-06/Snapshots-story-5-July-2019-PineRiver1W1P.pdf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4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JOHN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51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Story pdf for reference: https://bwsr.state.mn.us/sites/default/files/2019-06/Snapshots-story-5-July-2019-PineRiver1W1P.pdf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7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Story pdf for reference: https://bwsr.state.mn.us/sites/default/files/2019-03/Snapshots-Story-5-April-2019-MississippiHeadwaters%20CWF.pdf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6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67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counties of MHB: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8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04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Critical Shorelands/Healthy Waters </a:t>
            </a:r>
          </a:p>
          <a:p>
            <a:r>
              <a:rPr lang="en-US" dirty="0"/>
              <a:t>CWF </a:t>
            </a:r>
          </a:p>
          <a:p>
            <a:r>
              <a:rPr lang="en-US" dirty="0"/>
              <a:t>Critical watersheds to protect the Mississippi as a drinking water source</a:t>
            </a:r>
          </a:p>
          <a:p>
            <a:r>
              <a:rPr lang="en-US" dirty="0"/>
              <a:t>Pine (Crow Wing, Cass and Aitkin), Crow Wing (CW, Cass, Morrison, Todd, Wadena, Hubbard, Becker, Clearwater, Otter Tail) and most recently – Rum River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81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b="1" dirty="0"/>
              <a:t>JOHN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41A5-794D-4C14-9B49-E4F379C3ED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9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121919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6" y="1237862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6" y="5746869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7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Optional Tagline Goes Here</a:t>
            </a:r>
            <a:r>
              <a:rPr lang="en-US" dirty="0"/>
              <a:t>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</a:t>
            </a:r>
            <a:r>
              <a:rPr lang="en-US" dirty="0">
                <a:solidFill>
                  <a:schemeClr val="tx2"/>
                </a:solidFill>
              </a:rPr>
              <a:t>mn.gov/</a:t>
            </a:r>
            <a:r>
              <a:rPr lang="en-US" dirty="0" err="1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484412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D080-ECC1-4C01-9392-CC4A49D5CFF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38D98A3-36AA-499D-8554-F1AC1BD8B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2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D080-ECC1-4C01-9392-CC4A49D5CFF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98A3-36AA-499D-8554-F1AC1BD8B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9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20" r:id="rId50"/>
    <p:sldLayoutId id="2147483821" r:id="rId5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Jaschke@state.mn.us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Mississippi Headwaters Board Biennial Conference</a:t>
            </a:r>
            <a:br>
              <a:rPr lang="en-US" dirty="0"/>
            </a:br>
            <a:r>
              <a:rPr lang="en-US" sz="2400" dirty="0"/>
              <a:t>Closing Remarks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58143" y="6492875"/>
            <a:ext cx="1261555" cy="365125"/>
          </a:xfrm>
        </p:spPr>
        <p:txBody>
          <a:bodyPr/>
          <a:lstStyle/>
          <a:p>
            <a:r>
              <a:rPr lang="en-US" dirty="0"/>
              <a:t> bwsr.state.mn.us</a:t>
            </a:r>
          </a:p>
        </p:txBody>
      </p:sp>
      <p:pic>
        <p:nvPicPr>
          <p:cNvPr id="8" name="Picture Placeholder 7" descr="A river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AF0CE5EB-B99C-439B-9E62-2C3CD8E378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5" t="25347" r="3285" b="25347"/>
          <a:stretch/>
        </p:blipFill>
        <p:spPr>
          <a:xfrm>
            <a:off x="-414157" y="0"/>
            <a:ext cx="12606157" cy="36104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6A989-DB43-4138-AF76-53213BFE5C47}"/>
              </a:ext>
            </a:extLst>
          </p:cNvPr>
          <p:cNvSpPr txBox="1"/>
          <p:nvPr/>
        </p:nvSpPr>
        <p:spPr>
          <a:xfrm>
            <a:off x="2948608" y="4820016"/>
            <a:ext cx="629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John Jaschke</a:t>
            </a:r>
          </a:p>
          <a:p>
            <a:pPr algn="ctr"/>
            <a:r>
              <a:rPr lang="en-US" dirty="0"/>
              <a:t>Executive Director</a:t>
            </a:r>
          </a:p>
          <a:p>
            <a:pPr algn="ctr"/>
            <a:r>
              <a:rPr lang="en-US" dirty="0"/>
              <a:t>Minnesota Board of Water and Soil Resources (BWSR)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B7E9E-73FD-49AC-A223-8F469E46D292}"/>
              </a:ext>
            </a:extLst>
          </p:cNvPr>
          <p:cNvSpPr txBox="1"/>
          <p:nvPr/>
        </p:nvSpPr>
        <p:spPr>
          <a:xfrm>
            <a:off x="9833113" y="35339"/>
            <a:ext cx="2690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Photo credit: </a:t>
            </a:r>
            <a:r>
              <a:rPr lang="en-US" sz="900" i="1" dirty="0">
                <a:solidFill>
                  <a:schemeClr val="bg1"/>
                </a:solidFill>
              </a:rPr>
              <a:t>Jake Granfors, Pheasants Forever</a:t>
            </a:r>
          </a:p>
        </p:txBody>
      </p:sp>
    </p:spTree>
    <p:extLst>
      <p:ext uri="{BB962C8B-B14F-4D97-AF65-F5344CB8AC3E}">
        <p14:creationId xmlns:p14="http://schemas.microsoft.com/office/powerpoint/2010/main" val="16869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967E-B7F3-48D3-AD11-BF7E890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New OHF partner programs for 2021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2CBC-74C0-4F4E-83BC-3AA4A734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DC261E29-C37C-4211-9FD5-90CDFAFE9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5"/>
          <a:stretch/>
        </p:blipFill>
        <p:spPr>
          <a:xfrm>
            <a:off x="0" y="1895434"/>
            <a:ext cx="12192000" cy="261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9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967E-B7F3-48D3-AD11-BF7E890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New partner programs for 2021: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Snake and Kettle River Protection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87A8B-DED6-41A8-ACEA-36F800F00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498" y="1733306"/>
            <a:ext cx="5181600" cy="458233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Includes parts of:</a:t>
            </a:r>
          </a:p>
          <a:p>
            <a:r>
              <a:rPr lang="en-US" dirty="0"/>
              <a:t>Aitkin County</a:t>
            </a:r>
          </a:p>
          <a:p>
            <a:r>
              <a:rPr lang="en-US" dirty="0"/>
              <a:t>Carlton County</a:t>
            </a:r>
          </a:p>
          <a:p>
            <a:r>
              <a:rPr lang="en-US" dirty="0"/>
              <a:t>Pine County</a:t>
            </a:r>
          </a:p>
          <a:p>
            <a:r>
              <a:rPr lang="en-US" dirty="0"/>
              <a:t>Kanabec County</a:t>
            </a:r>
          </a:p>
          <a:p>
            <a:r>
              <a:rPr lang="en-US" dirty="0"/>
              <a:t>Mille Lacs County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2CBC-74C0-4F4E-83BC-3AA4A734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6B94B6-B738-43BB-A4E8-AD15F72AE04D}"/>
              </a:ext>
            </a:extLst>
          </p:cNvPr>
          <p:cNvGrpSpPr/>
          <p:nvPr/>
        </p:nvGrpSpPr>
        <p:grpSpPr>
          <a:xfrm>
            <a:off x="3384520" y="1476400"/>
            <a:ext cx="6649374" cy="4843522"/>
            <a:chOff x="2513251" y="1721223"/>
            <a:chExt cx="4697506" cy="34155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E55EDB-5A02-4255-846A-5349A5E9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251" y="1721223"/>
              <a:ext cx="4697506" cy="34155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14506D-BE10-477E-8391-8427CAD187BE}"/>
                </a:ext>
              </a:extLst>
            </p:cNvPr>
            <p:cNvSpPr/>
            <p:nvPr/>
          </p:nvSpPr>
          <p:spPr>
            <a:xfrm>
              <a:off x="5450889" y="2929631"/>
              <a:ext cx="1757779" cy="1331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5E39D3-3940-432F-9176-64215F313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5686" y="1701154"/>
            <a:ext cx="3690891" cy="4582339"/>
          </a:xfrm>
        </p:spPr>
        <p:txBody>
          <a:bodyPr/>
          <a:lstStyle/>
          <a:p>
            <a:r>
              <a:rPr lang="en-US" dirty="0"/>
              <a:t>Snake River watershed</a:t>
            </a:r>
          </a:p>
          <a:p>
            <a:r>
              <a:rPr lang="en-US" dirty="0"/>
              <a:t>Kettle River watershed</a:t>
            </a:r>
          </a:p>
          <a:p>
            <a:r>
              <a:rPr lang="en-US" dirty="0"/>
              <a:t>Pine SWCD</a:t>
            </a:r>
          </a:p>
        </p:txBody>
      </p:sp>
    </p:spTree>
    <p:extLst>
      <p:ext uri="{BB962C8B-B14F-4D97-AF65-F5344CB8AC3E}">
        <p14:creationId xmlns:p14="http://schemas.microsoft.com/office/powerpoint/2010/main" val="99530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879C-5456-4F3D-AC45-AE0AF5E4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680" y="-1"/>
            <a:ext cx="6158320" cy="1216025"/>
          </a:xfrm>
        </p:spPr>
        <p:txBody>
          <a:bodyPr>
            <a:noAutofit/>
          </a:bodyPr>
          <a:lstStyle/>
          <a:p>
            <a:pPr algn="l"/>
            <a:r>
              <a:rPr lang="en-US" sz="3000" b="1" dirty="0"/>
              <a:t>New partner programs for 2021: </a:t>
            </a: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Pine and Leech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D1CA7E-69C3-494D-BF87-676341B75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6" t="3881" r="6998" b="17776"/>
          <a:stretch/>
        </p:blipFill>
        <p:spPr>
          <a:xfrm>
            <a:off x="6187736" y="3429000"/>
            <a:ext cx="5930283" cy="340902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3FE79-F641-4DB7-BFC6-6EFDD6A5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060EA-132B-4366-98E2-1CA0F9C59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" t="1865" b="6904"/>
          <a:stretch/>
        </p:blipFill>
        <p:spPr>
          <a:xfrm>
            <a:off x="0" y="-1"/>
            <a:ext cx="6033681" cy="4492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78A4C-3461-4B9A-A7AA-2CA30AC9B6D3}"/>
              </a:ext>
            </a:extLst>
          </p:cNvPr>
          <p:cNvSpPr txBox="1"/>
          <p:nvPr/>
        </p:nvSpPr>
        <p:spPr>
          <a:xfrm>
            <a:off x="7396085" y="1371878"/>
            <a:ext cx="4106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Leech Lake River Partners: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Cass County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Cass SWCD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Hubbard County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Hubbard SWCD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C92AE0-7F3C-4BCA-A2B9-A90FD5BA347C}"/>
              </a:ext>
            </a:extLst>
          </p:cNvPr>
          <p:cNvSpPr txBox="1"/>
          <p:nvPr/>
        </p:nvSpPr>
        <p:spPr>
          <a:xfrm>
            <a:off x="1547458" y="4667933"/>
            <a:ext cx="3595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Pine River Partners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Cass County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Cass SWCD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Crow Wing County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Crow Wing SWCD</a:t>
            </a:r>
          </a:p>
        </p:txBody>
      </p:sp>
    </p:spTree>
    <p:extLst>
      <p:ext uri="{BB962C8B-B14F-4D97-AF65-F5344CB8AC3E}">
        <p14:creationId xmlns:p14="http://schemas.microsoft.com/office/powerpoint/2010/main" val="3253459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007E-0FC4-4FD4-B1DD-05DC75E57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59833"/>
            <a:ext cx="12192000" cy="1199223"/>
          </a:xfrm>
        </p:spPr>
        <p:txBody>
          <a:bodyPr>
            <a:normAutofit/>
          </a:bodyPr>
          <a:lstStyle/>
          <a:p>
            <a:r>
              <a:rPr lang="en-US" sz="3200" dirty="0"/>
              <a:t>One Watershed, One Plan + Watershed-based implementation funding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7EA92-D65A-4754-B3BB-B1EB053E2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stream in a forest&#10;&#10;Description automatically generated with low confidence">
            <a:extLst>
              <a:ext uri="{FF2B5EF4-FFF2-40B4-BE49-F238E27FC236}">
                <a16:creationId xmlns:a16="http://schemas.microsoft.com/office/drawing/2014/main" id="{E975CEAB-1B3F-41B9-BFC2-D696B8F04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0" b="-1"/>
          <a:stretch/>
        </p:blipFill>
        <p:spPr>
          <a:xfrm>
            <a:off x="0" y="2459056"/>
            <a:ext cx="12192000" cy="48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2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284694" y="0"/>
            <a:ext cx="6907306" cy="121399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1W1P Participating Watersheds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58" y="1471903"/>
            <a:ext cx="4162830" cy="115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2F8F7F-BD00-4218-9A6B-530BAAAA17D9}"/>
              </a:ext>
            </a:extLst>
          </p:cNvPr>
          <p:cNvSpPr txBox="1"/>
          <p:nvPr/>
        </p:nvSpPr>
        <p:spPr>
          <a:xfrm>
            <a:off x="6351494" y="2886753"/>
            <a:ext cx="5100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Collaborating local governments develop comprehensive watershed management plans to ensure limited resources are spent where they are needed most within a watershed.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F19159B-8F50-4CAE-A009-CC6EA1C7D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9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One Watershed, One Plan (1W1P)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B4BA8E-427E-4346-B306-76D52C2D0723}"/>
              </a:ext>
            </a:extLst>
          </p:cNvPr>
          <p:cNvSpPr txBox="1"/>
          <p:nvPr/>
        </p:nvSpPr>
        <p:spPr>
          <a:xfrm>
            <a:off x="416112" y="982336"/>
            <a:ext cx="49720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Calibri" panose="020F0502020204030204" pitchFamily="34" charset="0"/>
            </a:endParaRPr>
          </a:p>
          <a:p>
            <a:r>
              <a:rPr lang="en-US" sz="4400" b="1" dirty="0">
                <a:latin typeface="Calibri" panose="020F0502020204030204" pitchFamily="34" charset="0"/>
              </a:rPr>
              <a:t>49 total partnerships across the state (either in planning phase or with an approved plan)</a:t>
            </a:r>
          </a:p>
          <a:p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56520A5-B8F5-4E7B-A899-2451B2BE2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29" y="2398759"/>
            <a:ext cx="4476666" cy="32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1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One Watershed, One Plan (1W1P)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B4BA8E-427E-4346-B306-76D52C2D0723}"/>
              </a:ext>
            </a:extLst>
          </p:cNvPr>
          <p:cNvSpPr txBox="1"/>
          <p:nvPr/>
        </p:nvSpPr>
        <p:spPr>
          <a:xfrm>
            <a:off x="348876" y="1856395"/>
            <a:ext cx="49720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Calibri" panose="020F0502020204030204" pitchFamily="34" charset="0"/>
            </a:endParaRPr>
          </a:p>
          <a:p>
            <a:r>
              <a:rPr lang="en-US" sz="4400" b="1" dirty="0">
                <a:latin typeface="Calibri" panose="020F0502020204030204" pitchFamily="34" charset="0"/>
              </a:rPr>
              <a:t>25 partnerships in planning phase</a:t>
            </a:r>
          </a:p>
          <a:p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43527D-E051-4421-A494-7214D358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456" y="2882967"/>
            <a:ext cx="3498044" cy="19202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people looking at a map&#10;&#10;Description automatically generated with medium confidence">
            <a:extLst>
              <a:ext uri="{FF2B5EF4-FFF2-40B4-BE49-F238E27FC236}">
                <a16:creationId xmlns:a16="http://schemas.microsoft.com/office/drawing/2014/main" id="{47769F28-647C-4BE6-B39D-443EEE074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375707"/>
            <a:ext cx="4559968" cy="34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0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One Watershed, One Plan (1W1P)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A71458-77C0-4EAC-91D9-4AF03DA0D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9" y="2078177"/>
            <a:ext cx="4572001" cy="3371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240BA-5B12-496A-AA87-BC6FA35AD5F0}"/>
              </a:ext>
            </a:extLst>
          </p:cNvPr>
          <p:cNvSpPr txBox="1"/>
          <p:nvPr/>
        </p:nvSpPr>
        <p:spPr>
          <a:xfrm>
            <a:off x="603883" y="2078177"/>
            <a:ext cx="64803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</a:rPr>
              <a:t>24 approved comprehensive watershed management plans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753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Watershed-based funding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62EFF48-ED5F-4E84-94F5-42746F8C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/>
          <a:stretch/>
        </p:blipFill>
        <p:spPr>
          <a:xfrm>
            <a:off x="2432748" y="1360560"/>
            <a:ext cx="7326503" cy="54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Watershed-based implementation funding (WBIF)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FB6139-8F03-4C79-9BFF-4E12F08E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511" y="1388248"/>
            <a:ext cx="3424141" cy="5519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FB379-564C-4B74-8AE2-840E4F7E0E0F}"/>
              </a:ext>
            </a:extLst>
          </p:cNvPr>
          <p:cNvSpPr txBox="1"/>
          <p:nvPr/>
        </p:nvSpPr>
        <p:spPr>
          <a:xfrm>
            <a:off x="5219700" y="1731149"/>
            <a:ext cx="289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Locally lead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B816D-49EC-4921-BC8F-12180F0DD8B3}"/>
              </a:ext>
            </a:extLst>
          </p:cNvPr>
          <p:cNvSpPr txBox="1"/>
          <p:nvPr/>
        </p:nvSpPr>
        <p:spPr>
          <a:xfrm>
            <a:off x="5219698" y="2928381"/>
            <a:ext cx="452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Simplified administrative 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AEC7D-8522-459E-944C-28D4F4F8BF69}"/>
              </a:ext>
            </a:extLst>
          </p:cNvPr>
          <p:cNvSpPr txBox="1"/>
          <p:nvPr/>
        </p:nvSpPr>
        <p:spPr>
          <a:xfrm>
            <a:off x="5219700" y="4225237"/>
            <a:ext cx="452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Known support for local water management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BE4E0-404C-4190-9808-E75EB73A81A2}"/>
              </a:ext>
            </a:extLst>
          </p:cNvPr>
          <p:cNvSpPr txBox="1"/>
          <p:nvPr/>
        </p:nvSpPr>
        <p:spPr>
          <a:xfrm>
            <a:off x="5133581" y="5522094"/>
            <a:ext cx="408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 Prioritized, targeted, and measurable</a:t>
            </a:r>
          </a:p>
        </p:txBody>
      </p:sp>
    </p:spTree>
    <p:extLst>
      <p:ext uri="{BB962C8B-B14F-4D97-AF65-F5344CB8AC3E}">
        <p14:creationId xmlns:p14="http://schemas.microsoft.com/office/powerpoint/2010/main" val="372426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</a:t>
            </a:r>
            <a:r>
              <a:rPr lang="en-US" sz="4000" dirty="0"/>
              <a:t>Value of partnerships &amp; collaboration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6CFB58-96B0-4470-8729-08709A1CA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585009"/>
              </p:ext>
            </p:extLst>
          </p:nvPr>
        </p:nvGraphicFramePr>
        <p:xfrm>
          <a:off x="-313636" y="1731618"/>
          <a:ext cx="7830541" cy="489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118D925-02BC-4966-AF41-A91DCB663BFD}"/>
              </a:ext>
            </a:extLst>
          </p:cNvPr>
          <p:cNvSpPr txBox="1"/>
          <p:nvPr/>
        </p:nvSpPr>
        <p:spPr>
          <a:xfrm>
            <a:off x="7880626" y="2588461"/>
            <a:ext cx="41921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Collaboration is essential to conservation implementation in Minnesota</a:t>
            </a:r>
          </a:p>
        </p:txBody>
      </p:sp>
    </p:spTree>
    <p:extLst>
      <p:ext uri="{BB962C8B-B14F-4D97-AF65-F5344CB8AC3E}">
        <p14:creationId xmlns:p14="http://schemas.microsoft.com/office/powerpoint/2010/main" val="397588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43" y="0"/>
            <a:ext cx="12182557" cy="123602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prstClr val="white"/>
                </a:solidFill>
              </a:rPr>
              <a:t>Efficient and Effective Use of Resources</a:t>
            </a:r>
            <a:endParaRPr lang="en-US" dirty="0"/>
          </a:p>
        </p:txBody>
      </p:sp>
      <p:sp>
        <p:nvSpPr>
          <p:cNvPr id="28" name="Text Box 46"/>
          <p:cNvSpPr txBox="1"/>
          <p:nvPr/>
        </p:nvSpPr>
        <p:spPr>
          <a:xfrm>
            <a:off x="525899" y="1525713"/>
            <a:ext cx="2316179" cy="67870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07000"/>
              </a:lnSpc>
              <a:defRPr/>
            </a:pPr>
            <a:r>
              <a:rPr lang="en-US" sz="3600" b="1" kern="0" dirty="0">
                <a:solidFill>
                  <a:srgbClr val="003865"/>
                </a:solidFill>
                <a:latin typeface="Calibri"/>
                <a:ea typeface="Calibri"/>
                <a:cs typeface="Times New Roman"/>
              </a:rPr>
              <a:t>Prioritize</a:t>
            </a:r>
            <a:endParaRPr lang="en-US" sz="3600" kern="0" dirty="0">
              <a:solidFill>
                <a:srgbClr val="003865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Text Box 27"/>
          <p:cNvSpPr txBox="1"/>
          <p:nvPr/>
        </p:nvSpPr>
        <p:spPr>
          <a:xfrm>
            <a:off x="4826942" y="1565102"/>
            <a:ext cx="2175447" cy="62952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377">
              <a:lnSpc>
                <a:spcPct val="107000"/>
              </a:lnSpc>
              <a:defRPr sz="3600" b="1" kern="0">
                <a:solidFill>
                  <a:schemeClr val="accent2"/>
                </a:solidFill>
                <a:latin typeface="Calibri"/>
                <a:ea typeface="Calibri"/>
                <a:cs typeface="Times New Roman"/>
              </a:defRPr>
            </a:lvl1pPr>
          </a:lstStyle>
          <a:p>
            <a:r>
              <a:rPr lang="en-US" dirty="0">
                <a:solidFill>
                  <a:srgbClr val="003865"/>
                </a:solidFill>
              </a:rPr>
              <a:t>Target</a:t>
            </a:r>
          </a:p>
        </p:txBody>
      </p:sp>
      <p:sp>
        <p:nvSpPr>
          <p:cNvPr id="30" name="Text Box 45"/>
          <p:cNvSpPr txBox="1"/>
          <p:nvPr/>
        </p:nvSpPr>
        <p:spPr>
          <a:xfrm>
            <a:off x="7823777" y="1555313"/>
            <a:ext cx="3746113" cy="64910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377">
              <a:lnSpc>
                <a:spcPct val="107000"/>
              </a:lnSpc>
              <a:defRPr sz="3600" b="1" kern="0">
                <a:solidFill>
                  <a:schemeClr val="accent2"/>
                </a:solidFill>
                <a:latin typeface="Calibri"/>
                <a:ea typeface="Calibri"/>
                <a:cs typeface="Times New Roman"/>
              </a:defRPr>
            </a:lvl1pPr>
          </a:lstStyle>
          <a:p>
            <a:r>
              <a:rPr lang="en-US" dirty="0">
                <a:solidFill>
                  <a:srgbClr val="003865"/>
                </a:solidFill>
              </a:rPr>
              <a:t>Measurable Goal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C637AC-241D-4271-9B92-C17F663A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" y="2540609"/>
            <a:ext cx="3615115" cy="3697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E57DB-5388-42E8-A56C-6F043738C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750" y="2553589"/>
            <a:ext cx="3633832" cy="2800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BAF77-B280-438B-943C-21A1A16F5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058" y="2494104"/>
            <a:ext cx="24955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88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E2F9-2963-4736-A70F-D50CDC64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518" y="-1"/>
            <a:ext cx="7143481" cy="12160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WBIF Statewide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62FF9-2346-414A-819C-CF00CA43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B40E1-DDEB-4F03-A6F3-FC0BC0C9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71F57-8197-4F70-A44D-2747103707EE}"/>
              </a:ext>
            </a:extLst>
          </p:cNvPr>
          <p:cNvSpPr txBox="1"/>
          <p:nvPr/>
        </p:nvSpPr>
        <p:spPr>
          <a:xfrm>
            <a:off x="5899900" y="1750459"/>
            <a:ext cx="5972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</a:rPr>
              <a:t>September 2019: </a:t>
            </a:r>
            <a:r>
              <a:rPr lang="en-US" sz="3600" dirty="0">
                <a:latin typeface="Calibri" panose="020F0502020204030204" pitchFamily="34" charset="0"/>
              </a:rPr>
              <a:t>$24 million in WBIF approved for eligible partnerships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E32201-32C2-43F6-B13C-EEEDA2AB2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67459" cy="681671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E3D0A6-EDF1-4B17-AB5F-40928E5F7DAF}"/>
              </a:ext>
            </a:extLst>
          </p:cNvPr>
          <p:cNvSpPr txBox="1"/>
          <p:nvPr/>
        </p:nvSpPr>
        <p:spPr>
          <a:xfrm>
            <a:off x="5899899" y="3947524"/>
            <a:ext cx="5972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</a:rPr>
              <a:t>October 2021: </a:t>
            </a:r>
            <a:r>
              <a:rPr lang="en-US" sz="3600" dirty="0">
                <a:latin typeface="Calibri" panose="020F0502020204030204" pitchFamily="34" charset="0"/>
              </a:rPr>
              <a:t>$39.8 million in WBIF approved for eligible partnerships </a:t>
            </a:r>
          </a:p>
        </p:txBody>
      </p:sp>
    </p:spTree>
    <p:extLst>
      <p:ext uri="{BB962C8B-B14F-4D97-AF65-F5344CB8AC3E}">
        <p14:creationId xmlns:p14="http://schemas.microsoft.com/office/powerpoint/2010/main" val="203688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43" y="0"/>
            <a:ext cx="12182557" cy="12360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WBIF in the Mississippi Headwaters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C722DC-7A1B-4A27-A129-D90806BB3EDB}"/>
              </a:ext>
            </a:extLst>
          </p:cNvPr>
          <p:cNvGraphicFramePr>
            <a:graphicFrameLocks noGrp="1"/>
          </p:cNvGraphicFramePr>
          <p:nvPr/>
        </p:nvGraphicFramePr>
        <p:xfrm>
          <a:off x="439779" y="1377882"/>
          <a:ext cx="6975740" cy="5148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4406">
                  <a:extLst>
                    <a:ext uri="{9D8B030D-6E8A-4147-A177-3AD203B41FA5}">
                      <a16:colId xmlns:a16="http://schemas.microsoft.com/office/drawing/2014/main" val="57198602"/>
                    </a:ext>
                  </a:extLst>
                </a:gridCol>
                <a:gridCol w="1002995">
                  <a:extLst>
                    <a:ext uri="{9D8B030D-6E8A-4147-A177-3AD203B41FA5}">
                      <a16:colId xmlns:a16="http://schemas.microsoft.com/office/drawing/2014/main" val="2008257933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387657149"/>
                    </a:ext>
                  </a:extLst>
                </a:gridCol>
                <a:gridCol w="1465385">
                  <a:extLst>
                    <a:ext uri="{9D8B030D-6E8A-4147-A177-3AD203B41FA5}">
                      <a16:colId xmlns:a16="http://schemas.microsoft.com/office/drawing/2014/main" val="532989344"/>
                    </a:ext>
                  </a:extLst>
                </a:gridCol>
              </a:tblGrid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Planning Boundary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Start Year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Plan approved?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WBIF amount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849168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St. Louis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2211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Mississippi River - Headwaters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$861,581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867913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Leech Lake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$598,115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253354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Pine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$482,142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52811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Long Prairie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59929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Sauk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$832,550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51048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Mississippi River - St. Cloud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84973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Rum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033860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Kettle and Upper St. Croix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275754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Snake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147506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Otter Tail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713176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Marsh and Wild Rice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$1,371,259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308419"/>
                  </a:ext>
                </a:extLst>
              </a:tr>
              <a:tr h="308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Red Lake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$677,551 +$1,071,149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89709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Thief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</a:t>
                      </a: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$529,892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206417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Clearwater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206253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Roseau River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238580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Rainy-Rapid River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063" marR="630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82369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DA17F656-B623-41CC-BB70-6296D05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93CAE62-F8B0-43CF-8711-AEE796686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05" y="1723292"/>
            <a:ext cx="3822616" cy="43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9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  Partnership spotlight: Pine River 1W1P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B9038C5-D945-43F5-BB24-EAD2EAA0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82"/>
          <a:stretch/>
        </p:blipFill>
        <p:spPr>
          <a:xfrm>
            <a:off x="8328218" y="1847715"/>
            <a:ext cx="3205101" cy="3162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A681F-3262-4025-8E74-BC5A5899D382}"/>
              </a:ext>
            </a:extLst>
          </p:cNvPr>
          <p:cNvSpPr txBox="1"/>
          <p:nvPr/>
        </p:nvSpPr>
        <p:spPr>
          <a:xfrm>
            <a:off x="257175" y="1743075"/>
            <a:ext cx="50387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</a:rPr>
              <a:t>Plan approved: </a:t>
            </a:r>
            <a:r>
              <a:rPr lang="en-US" sz="3200" dirty="0">
                <a:latin typeface="Calibri" panose="020F0502020204030204" pitchFamily="34" charset="0"/>
              </a:rPr>
              <a:t>September 2019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Watershed contains more than 500 lakes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Includes parts of Aitkin, Cass, Crow Wing and Hubbard Counties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8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Partnership spotlight (cont.)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/>
          <p:nvPr/>
        </p:nvCxnSpPr>
        <p:spPr>
          <a:xfrm>
            <a:off x="-12032" y="1252120"/>
            <a:ext cx="12192000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EA681F-3262-4025-8E74-BC5A5899D382}"/>
              </a:ext>
            </a:extLst>
          </p:cNvPr>
          <p:cNvSpPr txBox="1"/>
          <p:nvPr/>
        </p:nvSpPr>
        <p:spPr>
          <a:xfrm>
            <a:off x="257175" y="1551563"/>
            <a:ext cx="654367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Plan goals include:</a:t>
            </a:r>
          </a:p>
          <a:p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Protecting forestland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Protecting DWSMAs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Reduce Phosphorus loading in surface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Protecting forest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Water Quality</a:t>
            </a:r>
          </a:p>
        </p:txBody>
      </p:sp>
      <p:pic>
        <p:nvPicPr>
          <p:cNvPr id="8" name="Picture 7" descr="A body of water&#10;&#10;Description automatically generated">
            <a:extLst>
              <a:ext uri="{FF2B5EF4-FFF2-40B4-BE49-F238E27FC236}">
                <a16:creationId xmlns:a16="http://schemas.microsoft.com/office/drawing/2014/main" id="{8F09AE14-E1EE-4057-BEA0-5869A2CB3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73" b="12839"/>
          <a:stretch/>
        </p:blipFill>
        <p:spPr>
          <a:xfrm>
            <a:off x="5292250" y="4095754"/>
            <a:ext cx="6899750" cy="275468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4BA534C-B56A-48FB-A1F2-8AC1A003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388" y="1401474"/>
            <a:ext cx="3684857" cy="1920240"/>
          </a:xfrm>
        </p:spPr>
        <p:txBody>
          <a:bodyPr/>
          <a:lstStyle/>
          <a:p>
            <a:r>
              <a:rPr lang="en-US" dirty="0"/>
              <a:t>Pine River One Watershed, One Plan (1W1P)</a:t>
            </a:r>
          </a:p>
        </p:txBody>
      </p:sp>
    </p:spTree>
    <p:extLst>
      <p:ext uri="{BB962C8B-B14F-4D97-AF65-F5344CB8AC3E}">
        <p14:creationId xmlns:p14="http://schemas.microsoft.com/office/powerpoint/2010/main" val="145162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  <a:p>
            <a:r>
              <a:rPr lang="en-US" sz="2800" dirty="0"/>
              <a:t>  </a:t>
            </a:r>
            <a:r>
              <a:rPr lang="en-US" sz="3200" dirty="0"/>
              <a:t>Success story: Pine River 1W1P builds on past success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>
            <a:cxnSpLocks/>
          </p:cNvCxnSpPr>
          <p:nvPr/>
        </p:nvCxnSpPr>
        <p:spPr>
          <a:xfrm>
            <a:off x="0" y="1216024"/>
            <a:ext cx="12179968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143527D-E051-4421-A494-7214D358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720" y="4692568"/>
            <a:ext cx="3498044" cy="1529385"/>
          </a:xfrm>
        </p:spPr>
        <p:txBody>
          <a:bodyPr/>
          <a:lstStyle/>
          <a:p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Plan completed under budget and ahead of schedule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Pine River watershed No. 1 out of Minnesota’s 81 watersheds for at-risk source water.</a:t>
            </a:r>
            <a:br>
              <a:rPr lang="en-US" sz="2500" dirty="0"/>
            </a:br>
            <a:br>
              <a:rPr lang="en-US" sz="2500" dirty="0"/>
            </a:br>
            <a:r>
              <a:rPr lang="en-US" sz="2500" b="1" dirty="0"/>
              <a:t>PARTNERS: </a:t>
            </a:r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Cass County, Cass SWCD, Crow Wing County, Crow Wing SWCD</a:t>
            </a:r>
            <a:br>
              <a:rPr lang="en-US" sz="2500" dirty="0"/>
            </a:br>
            <a:br>
              <a:rPr lang="en-US" sz="2500" dirty="0"/>
            </a:br>
            <a:endParaRPr lang="en-US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group of people sitting at a table playing cards&#10;&#10;Description automatically generated with low confidence">
            <a:extLst>
              <a:ext uri="{FF2B5EF4-FFF2-40B4-BE49-F238E27FC236}">
                <a16:creationId xmlns:a16="http://schemas.microsoft.com/office/drawing/2014/main" id="{8B7770E1-DE0B-40AF-ADB8-B4FA0B907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" y="1262269"/>
            <a:ext cx="7438888" cy="55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77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71977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00" dirty="0"/>
          </a:p>
          <a:p>
            <a:endParaRPr lang="en-US" sz="1500" dirty="0"/>
          </a:p>
          <a:p>
            <a:r>
              <a:rPr lang="en-US" dirty="0"/>
              <a:t>   New LSOHC proposal: RIM + 1W1P</a:t>
            </a:r>
            <a:endParaRPr lang="en-US" sz="4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>
            <a:cxnSpLocks/>
          </p:cNvCxnSpPr>
          <p:nvPr/>
        </p:nvCxnSpPr>
        <p:spPr>
          <a:xfrm>
            <a:off x="0" y="1216024"/>
            <a:ext cx="12179968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6973C41-C498-478E-9F20-57848EBD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4" b="34460"/>
          <a:stretch/>
        </p:blipFill>
        <p:spPr>
          <a:xfrm>
            <a:off x="119276" y="1474718"/>
            <a:ext cx="7423380" cy="4531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3D2D4-90AB-4511-882D-B54F36280347}"/>
              </a:ext>
            </a:extLst>
          </p:cNvPr>
          <p:cNvSpPr txBox="1"/>
          <p:nvPr/>
        </p:nvSpPr>
        <p:spPr>
          <a:xfrm>
            <a:off x="7843234" y="1601273"/>
            <a:ext cx="40096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Outdoor Heritage Fund + Clean Water Fund dollars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Multiple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Managers of both funds have expressed interest in achieving habitat and water quality goals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83439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6DDF1FAE-DAD9-46E8-9B03-64A260071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8" b="9254"/>
          <a:stretch/>
        </p:blipFill>
        <p:spPr>
          <a:xfrm>
            <a:off x="-1" y="1311710"/>
            <a:ext cx="12192000" cy="5808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-1"/>
            <a:ext cx="12192000" cy="1216025"/>
          </a:xfrm>
          <a:prstGeom prst="rect">
            <a:avLst/>
          </a:prstGeom>
          <a:solidFill>
            <a:schemeClr val="accent1"/>
          </a:solidFill>
        </p:spPr>
        <p:txBody>
          <a:bodyPr vert="horz" lIns="822960" tIns="45720" rIns="82296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5015" y="1362405"/>
            <a:ext cx="4580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2"/>
                </a:solidFill>
              </a:rPr>
              <a:t>John Jaschke</a:t>
            </a:r>
          </a:p>
          <a:p>
            <a:pPr algn="ctr"/>
            <a:r>
              <a:rPr lang="en-US" sz="2700" dirty="0">
                <a:solidFill>
                  <a:schemeClr val="tx2"/>
                </a:solidFill>
              </a:rPr>
              <a:t>Executive Director, BWSR</a:t>
            </a:r>
          </a:p>
          <a:p>
            <a:pPr algn="ctr"/>
            <a:r>
              <a:rPr lang="en-US" sz="27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John.Jaschke@state.mn.us</a:t>
            </a:r>
            <a:endParaRPr lang="en-US" sz="2700" dirty="0">
              <a:solidFill>
                <a:schemeClr val="tx2"/>
              </a:solidFill>
            </a:endParaRPr>
          </a:p>
          <a:p>
            <a:pPr algn="ctr"/>
            <a:r>
              <a:rPr lang="en-US" sz="2700" dirty="0">
                <a:solidFill>
                  <a:schemeClr val="tx2"/>
                </a:solidFill>
              </a:rPr>
              <a:t>(651) 296-0878</a:t>
            </a:r>
          </a:p>
        </p:txBody>
      </p:sp>
    </p:spTree>
    <p:extLst>
      <p:ext uri="{BB962C8B-B14F-4D97-AF65-F5344CB8AC3E}">
        <p14:creationId xmlns:p14="http://schemas.microsoft.com/office/powerpoint/2010/main" val="335048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4355C-8078-4A13-A211-A3304BD4D25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216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Minnesota Perspective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AA0793-03DF-4E4A-BBE3-767E4BDA7F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6025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  <a:p>
            <a:r>
              <a:rPr lang="en-US" sz="2800" dirty="0"/>
              <a:t>  </a:t>
            </a:r>
            <a:r>
              <a:rPr lang="en-US" sz="3200" dirty="0"/>
              <a:t>Success story: Mississippi Headwaters Habitat Corridor Project (MHHCP)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990AD-7F9A-46C6-80AE-DC97ACF02700}"/>
              </a:ext>
            </a:extLst>
          </p:cNvPr>
          <p:cNvCxnSpPr>
            <a:cxnSpLocks/>
          </p:cNvCxnSpPr>
          <p:nvPr/>
        </p:nvCxnSpPr>
        <p:spPr>
          <a:xfrm>
            <a:off x="0" y="1216024"/>
            <a:ext cx="12179968" cy="0"/>
          </a:xfrm>
          <a:prstGeom prst="line">
            <a:avLst/>
          </a:prstGeom>
          <a:ln w="85725">
            <a:solidFill>
              <a:srgbClr val="78BE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143527D-E051-4421-A494-7214D358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055" y="4644971"/>
            <a:ext cx="3498044" cy="1920240"/>
          </a:xfrm>
        </p:spPr>
        <p:txBody>
          <a:bodyPr/>
          <a:lstStyle/>
          <a:p>
            <a:r>
              <a:rPr lang="en-US" sz="2500" dirty="0"/>
              <a:t>$10.9 million Outdoor Heritage Fund project</a:t>
            </a:r>
            <a:br>
              <a:rPr lang="en-US" sz="2500" dirty="0"/>
            </a:br>
            <a:br>
              <a:rPr lang="en-US" sz="2500" dirty="0"/>
            </a:br>
            <a:r>
              <a:rPr lang="en-US" sz="2500" b="1" dirty="0"/>
              <a:t>PARTNERS: </a:t>
            </a:r>
            <a:r>
              <a:rPr lang="en-US" sz="2500" dirty="0"/>
              <a:t>MHB, BWSR, 8 SWCDS, Trust for Public Land</a:t>
            </a:r>
            <a:br>
              <a:rPr lang="en-US" sz="2500" dirty="0"/>
            </a:br>
            <a:br>
              <a:rPr lang="en-US" sz="2500" dirty="0"/>
            </a:br>
            <a:r>
              <a:rPr lang="en-US" sz="2500" b="1" dirty="0"/>
              <a:t>VOLUNTARY OPTIONS: </a:t>
            </a:r>
            <a:r>
              <a:rPr lang="en-US" sz="2500" dirty="0"/>
              <a:t>RIM easements, fee title acquisitions.</a:t>
            </a:r>
            <a:br>
              <a:rPr lang="en-US" sz="2500" dirty="0"/>
            </a:br>
            <a:br>
              <a:rPr lang="en-US" sz="2500" dirty="0"/>
            </a:br>
            <a:r>
              <a:rPr lang="en-US" sz="2500" b="1" dirty="0"/>
              <a:t>BENEFITS: </a:t>
            </a:r>
            <a:r>
              <a:rPr lang="en-US" sz="2500" dirty="0"/>
              <a:t>Wildlife habitat, recreation, metro area drinking water</a:t>
            </a:r>
          </a:p>
        </p:txBody>
      </p:sp>
      <p:pic>
        <p:nvPicPr>
          <p:cNvPr id="5" name="Picture 4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7A4EDBED-E0D4-44BA-81BF-7D902084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9" y="3797989"/>
            <a:ext cx="6746967" cy="2974838"/>
          </a:xfrm>
          <a:prstGeom prst="rect">
            <a:avLst/>
          </a:prstGeom>
        </p:spPr>
      </p:pic>
      <p:pic>
        <p:nvPicPr>
          <p:cNvPr id="7" name="Picture 6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B338F26F-E747-452E-BD98-CC0BDC7A0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31" y="1322041"/>
            <a:ext cx="3301263" cy="24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7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007E-0FC4-4FD4-B1DD-05DC75E57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59833"/>
            <a:ext cx="12192000" cy="1199223"/>
          </a:xfrm>
        </p:spPr>
        <p:txBody>
          <a:bodyPr/>
          <a:lstStyle/>
          <a:p>
            <a:r>
              <a:rPr lang="en-US" sz="3600" dirty="0"/>
              <a:t>Reinvest in Minnesota (RIM) Reserve easements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7EA92-D65A-4754-B3BB-B1EB053E2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field of plants&#10;&#10;Description automatically generated with low confidence">
            <a:extLst>
              <a:ext uri="{FF2B5EF4-FFF2-40B4-BE49-F238E27FC236}">
                <a16:creationId xmlns:a16="http://schemas.microsoft.com/office/drawing/2014/main" id="{85A48591-CD06-4D53-8407-DB399F13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r="1075" b="52274"/>
          <a:stretch/>
        </p:blipFill>
        <p:spPr>
          <a:xfrm>
            <a:off x="0" y="2459056"/>
            <a:ext cx="12192000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20E9-BD03-40DA-90EB-2774136D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Reinvest in Minnesota (RIM) Reserve easements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92CC-5BFC-44F4-9660-D970258C3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035" y="1526774"/>
            <a:ext cx="5181600" cy="458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At a glance:</a:t>
            </a:r>
          </a:p>
          <a:p>
            <a:r>
              <a:rPr lang="en-US" sz="3200" dirty="0"/>
              <a:t>Program began in 1986</a:t>
            </a:r>
          </a:p>
          <a:p>
            <a:r>
              <a:rPr lang="en-US" sz="3200" dirty="0"/>
              <a:t>More than 7,000 easements</a:t>
            </a:r>
          </a:p>
          <a:p>
            <a:r>
              <a:rPr lang="en-US" sz="3200" dirty="0"/>
              <a:t>More than 300,000 acres protected to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0969D-0671-4DA0-9010-C16AA236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9" descr="A body of water with gras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3EEE1CC4-5464-4890-9C3D-392A210B0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r="9414"/>
          <a:stretch/>
        </p:blipFill>
        <p:spPr>
          <a:xfrm>
            <a:off x="6271592" y="2047520"/>
            <a:ext cx="5345044" cy="30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20E9-BD03-40DA-90EB-2774136D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Currently funded RIM Initiatives (non-CREP) </a:t>
            </a:r>
            <a:br>
              <a:rPr lang="en-US" dirty="0"/>
            </a:br>
            <a:r>
              <a:rPr lang="en-US" sz="2800" dirty="0"/>
              <a:t>Clean Water Fund + Other funding 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92CC-5BFC-44F4-9660-D970258C3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Clean Water Fund</a:t>
            </a:r>
          </a:p>
          <a:p>
            <a:r>
              <a:rPr lang="en-US" dirty="0"/>
              <a:t>Critical Shorelands (Pine, Crow, Rum)</a:t>
            </a:r>
          </a:p>
          <a:p>
            <a:r>
              <a:rPr lang="en-US" dirty="0"/>
              <a:t>Wetlands (statewide)</a:t>
            </a:r>
          </a:p>
          <a:p>
            <a:r>
              <a:rPr lang="en-US" dirty="0"/>
              <a:t>Floodplain (buffers) (statewide)</a:t>
            </a:r>
          </a:p>
          <a:p>
            <a:r>
              <a:rPr lang="en-US" dirty="0"/>
              <a:t>Wellhead (statewide)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23A15-E003-48F7-A73E-2A0FAA7FFB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Working Lands pilot (bonding)</a:t>
            </a:r>
          </a:p>
          <a:p>
            <a:r>
              <a:rPr lang="en-US" dirty="0"/>
              <a:t>Protecting North Central MN Lakes (ENRTF) - Crow Wing and Aitkin counties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0969D-0671-4DA0-9010-C16AA236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A picture containing text, outdoor, grass, tree&#10;&#10;Description automatically generated">
            <a:extLst>
              <a:ext uri="{FF2B5EF4-FFF2-40B4-BE49-F238E27FC236}">
                <a16:creationId xmlns:a16="http://schemas.microsoft.com/office/drawing/2014/main" id="{2B65FD07-671C-4499-8A96-26837DE37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78" y="3521766"/>
            <a:ext cx="401574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2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7C03-66E3-48DE-8C75-3F5922A4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134" y="-93267"/>
            <a:ext cx="6254866" cy="13080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RIM in the Mississippi Headwaters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AA1B02-7842-442F-856E-5A7DBE82D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 r="7851" b="2863"/>
          <a:stretch/>
        </p:blipFill>
        <p:spPr>
          <a:xfrm>
            <a:off x="0" y="-93267"/>
            <a:ext cx="5937134" cy="692179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045AF7-5621-400D-B22F-D8E1F0FECA63}"/>
              </a:ext>
            </a:extLst>
          </p:cNvPr>
          <p:cNvSpPr/>
          <p:nvPr/>
        </p:nvSpPr>
        <p:spPr>
          <a:xfrm>
            <a:off x="6579900" y="2264578"/>
            <a:ext cx="4813296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2016: Funding and partnerships began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 easements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3,700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0992D-341D-4FD4-B8B6-A76534ABA8B4}"/>
              </a:ext>
            </a:extLst>
          </p:cNvPr>
          <p:cNvSpPr txBox="1"/>
          <p:nvPr/>
        </p:nvSpPr>
        <p:spPr>
          <a:xfrm>
            <a:off x="6527306" y="3312960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0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11A0-9F4F-47B9-8DDE-2CB87791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990" y="-1"/>
            <a:ext cx="6005010" cy="1216025"/>
          </a:xfrm>
        </p:spPr>
        <p:txBody>
          <a:bodyPr/>
          <a:lstStyle/>
          <a:p>
            <a:pPr algn="l"/>
            <a:r>
              <a:rPr lang="en-US" dirty="0"/>
              <a:t>Wild Rice and ACUB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36E0-BBB7-4302-B381-3F5711ED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227" y="1825624"/>
            <a:ext cx="5376461" cy="45307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700" b="1" dirty="0"/>
              <a:t>Army Compatible Use Buffer (ACUB)  </a:t>
            </a:r>
          </a:p>
          <a:p>
            <a:r>
              <a:rPr lang="en-US" sz="2700" dirty="0"/>
              <a:t>Began in 2006</a:t>
            </a:r>
          </a:p>
          <a:p>
            <a:r>
              <a:rPr lang="en-US" sz="2700" dirty="0"/>
              <a:t>336 easements </a:t>
            </a:r>
          </a:p>
          <a:p>
            <a:r>
              <a:rPr lang="en-US" sz="2700" dirty="0"/>
              <a:t>33,000 acres</a:t>
            </a:r>
          </a:p>
          <a:p>
            <a:pPr marL="0" indent="0">
              <a:buNone/>
            </a:pPr>
            <a:r>
              <a:rPr lang="en-US" sz="2700" b="1" dirty="0"/>
              <a:t>Wild Rice Shoreland</a:t>
            </a:r>
          </a:p>
          <a:p>
            <a:r>
              <a:rPr lang="en-US" sz="2700" dirty="0"/>
              <a:t>Began in 2013</a:t>
            </a:r>
          </a:p>
          <a:p>
            <a:r>
              <a:rPr lang="en-US" sz="2700" dirty="0"/>
              <a:t>76 easements</a:t>
            </a:r>
          </a:p>
          <a:p>
            <a:r>
              <a:rPr lang="en-US" sz="2700" dirty="0"/>
              <a:t>5,000 acres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C395-983E-4BE3-A1CF-D713EE61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D5D47-1752-4D84-8BFB-C2F71A34C9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C5099-CC34-4DE9-A897-1A04296E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0718D-D55C-47B4-AD12-8A30CAFCA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/>
          <a:stretch/>
        </p:blipFill>
        <p:spPr>
          <a:xfrm>
            <a:off x="0" y="0"/>
            <a:ext cx="6186990" cy="6816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4E5FD-E479-4D09-B8B5-B9C553803031}"/>
              </a:ext>
            </a:extLst>
          </p:cNvPr>
          <p:cNvSpPr txBox="1"/>
          <p:nvPr/>
        </p:nvSpPr>
        <p:spPr>
          <a:xfrm>
            <a:off x="9163457" y="2517055"/>
            <a:ext cx="2342013" cy="14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Morrison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Cass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Crow Wing</a:t>
            </a:r>
          </a:p>
        </p:txBody>
      </p:sp>
    </p:spTree>
    <p:extLst>
      <p:ext uri="{BB962C8B-B14F-4D97-AF65-F5344CB8AC3E}">
        <p14:creationId xmlns:p14="http://schemas.microsoft.com/office/powerpoint/2010/main" val="110625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3E28-7161-4FC7-8E00-4EC79F04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RIM</a:t>
            </a:r>
            <a:br>
              <a:rPr lang="en-US" dirty="0"/>
            </a:br>
            <a:r>
              <a:rPr lang="en-US" dirty="0"/>
              <a:t>Critical Shorelands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22F117-8FE8-4E94-9829-39BA4BF9D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92"/>
          <a:stretch/>
        </p:blipFill>
        <p:spPr>
          <a:xfrm>
            <a:off x="-1262" y="1"/>
            <a:ext cx="6269757" cy="67681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4A3F7-B6F9-4AFE-AB5A-D28572EF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7D1854-F8E9-4352-800B-9C427AEDC76A}"/>
              </a:ext>
            </a:extLst>
          </p:cNvPr>
          <p:cNvSpPr/>
          <p:nvPr/>
        </p:nvSpPr>
        <p:spPr>
          <a:xfrm>
            <a:off x="7228367" y="2504358"/>
            <a:ext cx="6096000" cy="18979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easements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2,700 acres</a:t>
            </a:r>
          </a:p>
        </p:txBody>
      </p:sp>
    </p:spTree>
    <p:extLst>
      <p:ext uri="{BB962C8B-B14F-4D97-AF65-F5344CB8AC3E}">
        <p14:creationId xmlns:p14="http://schemas.microsoft.com/office/powerpoint/2010/main" val="1552569697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16295</TotalTime>
  <Words>1086</Words>
  <Application>Microsoft Office PowerPoint</Application>
  <PresentationFormat>Widescreen</PresentationFormat>
  <Paragraphs>252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NeueHaasGroteskText Std</vt:lpstr>
      <vt:lpstr>Times New Roman</vt:lpstr>
      <vt:lpstr>MN.IT</vt:lpstr>
      <vt:lpstr>Mississippi Headwaters Board Biennial Conference Closing Remarks</vt:lpstr>
      <vt:lpstr>PowerPoint Presentation</vt:lpstr>
      <vt:lpstr>$10.9 million Outdoor Heritage Fund project  PARTNERS: MHB, BWSR, 8 SWCDS, Trust for Public Land  VOLUNTARY OPTIONS: RIM easements, fee title acquisitions.  BENEFITS: Wildlife habitat, recreation, metro area drinking water</vt:lpstr>
      <vt:lpstr>Reinvest in Minnesota (RIM) Reserve easements program</vt:lpstr>
      <vt:lpstr>Reinvest in Minnesota (RIM) Reserve easements program</vt:lpstr>
      <vt:lpstr>Currently funded RIM Initiatives (non-CREP)  Clean Water Fund + Other funding sources</vt:lpstr>
      <vt:lpstr>RIM in the Mississippi Headwaters</vt:lpstr>
      <vt:lpstr>Wild Rice and ACUB</vt:lpstr>
      <vt:lpstr>Northern RIM Critical Shorelands</vt:lpstr>
      <vt:lpstr>New OHF partner programs for 2021</vt:lpstr>
      <vt:lpstr>New partner programs for 2021: Snake and Kettle River Protection </vt:lpstr>
      <vt:lpstr>New partner programs for 2021: Pine and Leech</vt:lpstr>
      <vt:lpstr>One Watershed, One Plan + Watershed-based implementation funding</vt:lpstr>
      <vt:lpstr>1W1P Participating Watersheds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Efficient and Effective Use of Resources</vt:lpstr>
      <vt:lpstr>WBIF Statewide</vt:lpstr>
      <vt:lpstr>WBIF in the Mississippi Headwaters</vt:lpstr>
      <vt:lpstr>PowerPoint Presentation</vt:lpstr>
      <vt:lpstr>Pine River One Watershed, One Plan (1W1P)</vt:lpstr>
      <vt:lpstr>  Plan completed under budget and ahead of schedule  Pine River watershed No. 1 out of Minnesota’s 81 watersheds for at-risk source water.  PARTNERS: Cass County, Cass SWCD, Crow Wing County, Crow Wing SWCD  </vt:lpstr>
      <vt:lpstr>PowerPoint Presentation</vt:lpstr>
      <vt:lpstr>PowerPoint Presentation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Juhl, Mary (BWSR)</cp:lastModifiedBy>
  <cp:revision>706</cp:revision>
  <cp:lastPrinted>2017-03-14T16:27:36Z</cp:lastPrinted>
  <dcterms:created xsi:type="dcterms:W3CDTF">2016-01-06T16:54:03Z</dcterms:created>
  <dcterms:modified xsi:type="dcterms:W3CDTF">2021-10-27T12:58:22Z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